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5"/>
  </p:notesMasterIdLst>
  <p:handoutMasterIdLst>
    <p:handoutMasterId r:id="rId26"/>
  </p:handoutMasterIdLst>
  <p:sldIdLst>
    <p:sldId id="288" r:id="rId2"/>
    <p:sldId id="300" r:id="rId3"/>
    <p:sldId id="265" r:id="rId4"/>
    <p:sldId id="302" r:id="rId5"/>
    <p:sldId id="312" r:id="rId6"/>
    <p:sldId id="313" r:id="rId7"/>
    <p:sldId id="303" r:id="rId8"/>
    <p:sldId id="314" r:id="rId9"/>
    <p:sldId id="315" r:id="rId10"/>
    <p:sldId id="304" r:id="rId11"/>
    <p:sldId id="305" r:id="rId12"/>
    <p:sldId id="316" r:id="rId13"/>
    <p:sldId id="317" r:id="rId14"/>
    <p:sldId id="318" r:id="rId15"/>
    <p:sldId id="319" r:id="rId16"/>
    <p:sldId id="321" r:id="rId17"/>
    <p:sldId id="322" r:id="rId18"/>
    <p:sldId id="323" r:id="rId19"/>
    <p:sldId id="324" r:id="rId20"/>
    <p:sldId id="325" r:id="rId21"/>
    <p:sldId id="326" r:id="rId22"/>
    <p:sldId id="328" r:id="rId23"/>
    <p:sldId id="327" r:id="rId24"/>
  </p:sldIdLst>
  <p:sldSz cx="12192000" cy="6858000"/>
  <p:notesSz cx="6858000" cy="9144000"/>
  <p:defaultTextStyle>
    <a:defPPr rtl="0"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0693" autoAdjust="0"/>
  </p:normalViewPr>
  <p:slideViewPr>
    <p:cSldViewPr snapToGrid="0">
      <p:cViewPr varScale="1">
        <p:scale>
          <a:sx n="82" d="100"/>
          <a:sy n="82" d="100"/>
        </p:scale>
        <p:origin x="52" y="1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35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A843D7A8-BAD5-41BF-8936-B8F1FEF6162B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AE41389-55FB-4F5B-90AB-777BB729A338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n-US"/>
              <a:t>单击此处编辑母版文本样式</a:t>
            </a:r>
          </a:p>
          <a:p>
            <a:pPr lvl="1" rtl="0"/>
            <a:r>
              <a:rPr lang="en-US"/>
              <a:t>第二级</a:t>
            </a:r>
          </a:p>
          <a:p>
            <a:pPr lvl="2" rtl="0"/>
            <a:r>
              <a:rPr lang="en-US"/>
              <a:t>第三级</a:t>
            </a:r>
          </a:p>
          <a:p>
            <a:pPr lvl="3" rtl="0"/>
            <a:r>
              <a:rPr lang="en-US"/>
              <a:t>第四级</a:t>
            </a:r>
          </a:p>
          <a:p>
            <a:pPr lvl="4" rtl="0"/>
            <a:r>
              <a:rPr 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13</a:t>
            </a:fld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14</a:t>
            </a:fld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15</a:t>
            </a:fld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16</a:t>
            </a:fld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17</a:t>
            </a:fld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18</a:t>
            </a:fld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19</a:t>
            </a:fld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20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21</a:t>
            </a:fld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22</a:t>
            </a:fld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23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参考</a:t>
            </a:r>
            <a:r>
              <a:rPr lang="en-US" altLang="zh-CN" dirty="0"/>
              <a:t>1.1</a:t>
            </a:r>
            <a:r>
              <a:rPr lang="zh-CN" altLang="en-US" dirty="0"/>
              <a:t>定义部分，描述一下这里缺少的内容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rtl="0"/>
            <a:fld id="{C686CAD7-2AB7-4F39-9275-46DC680F7A4F}" type="datetime1">
              <a:rPr lang="zh-CN" altLang="en-US" smtClean="0"/>
              <a:t>2021/12/12</a:t>
            </a:fld>
            <a:endParaRPr 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C2B151B-D7D1-48E5-8230-5AADBC794F88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zh-CN" altLang="en-US"/>
              <a:t>单击此处编辑母版副标题样式</a:t>
            </a:r>
            <a:endParaRPr lang="en-US" dirty="0"/>
          </a:p>
        </p:txBody>
      </p:sp>
      <p:cxnSp>
        <p:nvCxnSpPr>
          <p:cNvPr id="9" name="直接连接符​​(S) 8"/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4CAD5B2-7E0F-4039-B5EF-7FD0B741BAB9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612930E-135E-472B-9781-DF22F5FFC055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长方形 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4A28280-0803-4DCB-850C-825C277E04DF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40B235-136B-468B-A146-8E5A03027F51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cxnSp>
        <p:nvCxnSpPr>
          <p:cNvPr id="9" name="直接连接符​​(S) 8"/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2DBA3C-9302-4369-A73C-B7A9B77B77F0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434265-53DA-4615-8960-DF733F6348C3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幻灯片编号占位符 9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6F5C5B7-2E42-4C92-929E-74B94AD414A5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0D96E0C-E807-4D29-940D-FFCCC7930160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长方形 9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9532D72-AA5D-4959-A129-620C35D31B29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7FF3CC97-71DF-499B-8927-C83293F51EEC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1DD71D86-A3DA-40FB-B2DD-CBAC54C9DA14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长方形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en-US" dirty="0"/>
              <a:t>单击此处编辑母版文本样式</a:t>
            </a:r>
          </a:p>
          <a:p>
            <a:pPr lvl="1" rtl="0"/>
            <a:r>
              <a:rPr lang="en-US" dirty="0"/>
              <a:t>第二级</a:t>
            </a:r>
          </a:p>
          <a:p>
            <a:pPr lvl="2" rtl="0"/>
            <a:r>
              <a:rPr lang="en-US" dirty="0"/>
              <a:t>第三级</a:t>
            </a:r>
          </a:p>
          <a:p>
            <a:pPr lvl="3" rtl="0"/>
            <a:r>
              <a:rPr lang="en-US" dirty="0"/>
              <a:t>第四级</a:t>
            </a:r>
          </a:p>
          <a:p>
            <a:pPr lvl="4" rtl="0"/>
            <a:r>
              <a:rPr 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22B7BBA5-8119-47AF-92D3-CA070F75CF70}" type="datetime1">
              <a:rPr lang="zh-CN" altLang="en-US" smtClean="0"/>
              <a:t>2021/12/12</a:t>
            </a:fld>
            <a:endParaRPr 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0" name="直接连接符​​(S) 9"/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新宋体" panose="02010609030101010101" pitchFamily="49" charset="-122"/>
          <a:ea typeface="新宋体" panose="02010609030101010101" pitchFamily="49" charset="-122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1pPr>
      <a:lvl2pPr marL="38417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2pPr>
      <a:lvl3pPr marL="56705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3pPr>
      <a:lvl4pPr marL="74993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4pPr>
      <a:lvl5pPr marL="932815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anose="020F0502020204030204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Microsoft YaHei UI" panose="020B0503020204020204" pitchFamily="34" charset="-122"/>
          <a:ea typeface="Microsoft YaHei UI" panose="020B0503020204020204" pitchFamily="34" charset="-122"/>
          <a:cs typeface="+mn-cs"/>
        </a:defRPr>
      </a:lvl5pPr>
      <a:lvl6pPr marL="109982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29984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49987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699895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anose="020F0502020204030204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长方形 21"/>
          <p:cNvSpPr>
            <a:spLocks noGrp="1" noRot="1" noChangeAspect="1" noMove="1" noResize="1" noEditPoints="1" noAdjustHandles="1" noChangeArrowheads="1" noChangeShapeType="1" noTextEdit="1"/>
          </p:cNvSpPr>
          <p:nvPr/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289550" y="1366520"/>
            <a:ext cx="6328410" cy="1601470"/>
          </a:xfrm>
        </p:spPr>
        <p:txBody>
          <a:bodyPr rtlCol="0">
            <a:normAutofit/>
          </a:bodyPr>
          <a:lstStyle/>
          <a:p>
            <a:pPr algn="just" rtl="0"/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基于</a:t>
            </a:r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RISC-V</a:t>
            </a: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的单周期</a:t>
            </a:r>
            <a:r>
              <a:rPr lang="en-US" altLang="zh-CN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4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的设计</a:t>
            </a:r>
          </a:p>
        </p:txBody>
      </p:sp>
      <p:pic>
        <p:nvPicPr>
          <p:cNvPr id="5" name="图片 4" descr="一张显示了建筑物、坐姿、长凳和侧边的图片&#10;&#10;说明自动生成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直接连接符​​(S) 23"/>
          <p:cNvCxnSpPr>
            <a:cxnSpLocks noGrp="1" noRot="1" noChangeAspect="1" noMove="1" noResize="1" noEditPoints="1" noAdjustHandles="1" noChangeArrowheads="1" noChangeShapeType="1"/>
          </p:cNvCxnSpPr>
          <p:nvPr/>
        </p:nvCxnSpPr>
        <p:spPr>
          <a:xfrm>
            <a:off x="5455694" y="3761690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</a:t>
            </a:fld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4.</a:t>
            </a:r>
            <a:r>
              <a:rPr lang="zh-CN" altLang="en-US" sz="4800" dirty="0"/>
              <a:t>访存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10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25220" y="2057400"/>
            <a:ext cx="1021842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/>
              <a:t>   </a:t>
            </a:r>
            <a:r>
              <a:rPr lang="zh-CN" altLang="en-US" sz="2000"/>
              <a:t>存储器访问指令往往是指令集中最重要的指令类型之一，访存（Memory Access）是指存储器访问指令将数据从存储器中读出，或者写入存储器的过程。访存指令包括</a:t>
            </a:r>
            <a:r>
              <a:rPr lang="en-US" altLang="zh-CN" sz="2000"/>
              <a:t>load</a:t>
            </a:r>
            <a:r>
              <a:rPr lang="zh-CN" altLang="en-US" sz="2000"/>
              <a:t>和</a:t>
            </a:r>
            <a:r>
              <a:rPr lang="en-US" altLang="zh-CN" sz="2000"/>
              <a:t>store</a:t>
            </a:r>
            <a:r>
              <a:rPr lang="zh-CN" altLang="en-US" sz="2000"/>
              <a:t>指令，</a:t>
            </a:r>
            <a:r>
              <a:rPr lang="en-US" altLang="zh-CN" sz="2000"/>
              <a:t>load</a:t>
            </a:r>
            <a:r>
              <a:rPr lang="zh-CN" altLang="en-US" sz="2000"/>
              <a:t>指令将数据从存储器取到寄存器中，</a:t>
            </a:r>
            <a:r>
              <a:rPr lang="en-US" altLang="zh-CN" sz="2000"/>
              <a:t>store</a:t>
            </a:r>
            <a:r>
              <a:rPr lang="zh-CN" altLang="en-US" sz="2000"/>
              <a:t>指令将数据从寄存器存入存储器中。</a:t>
            </a:r>
          </a:p>
        </p:txBody>
      </p:sp>
      <p:pic>
        <p:nvPicPr>
          <p:cNvPr id="6" name="图片 5" descr="1a632df6ef22919ec856332441ee18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5220" y="3358515"/>
            <a:ext cx="2545080" cy="2973070"/>
          </a:xfrm>
          <a:prstGeom prst="rect">
            <a:avLst/>
          </a:prstGeom>
        </p:spPr>
      </p:pic>
      <p:pic>
        <p:nvPicPr>
          <p:cNvPr id="7" name="图片 6" descr="6450cdba366e72e8b61e9a910eac61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6953" y="3152140"/>
            <a:ext cx="5928457" cy="320940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5.</a:t>
            </a:r>
            <a:r>
              <a:rPr lang="zh-CN" altLang="en-US" sz="4800" dirty="0"/>
              <a:t>写回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11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15695" y="2057400"/>
            <a:ext cx="1018222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    </a:t>
            </a:r>
            <a:r>
              <a:rPr lang="zh-CN" altLang="en-US" sz="20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作为最后一个阶段，结果写回（Writeback，WB）阶段把执行指令阶段的运行结果数据“写回”到CPU的内部寄存器中，以便被后续的指令快速地存取；</a:t>
            </a:r>
          </a:p>
        </p:txBody>
      </p:sp>
      <p:pic>
        <p:nvPicPr>
          <p:cNvPr id="4" name="图片 3" descr="a2d3fc7bc082f1ee1facae15a9fea4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18" y="3025775"/>
            <a:ext cx="2994660" cy="3101340"/>
          </a:xfrm>
          <a:prstGeom prst="rect">
            <a:avLst/>
          </a:prstGeom>
        </p:spPr>
      </p:pic>
      <p:pic>
        <p:nvPicPr>
          <p:cNvPr id="6" name="图片 5" descr="f452988fe1a74feda0e60e97f2277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76478" y="2901789"/>
            <a:ext cx="8226595" cy="3367276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6.</a:t>
            </a:r>
            <a:r>
              <a:rPr lang="zh-CN" altLang="en-US" sz="4800" dirty="0"/>
              <a:t>流水线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12</a:t>
            </a:fld>
            <a:endParaRPr 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895" y="2882900"/>
            <a:ext cx="11332210" cy="162496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13</a:t>
            </a:fld>
            <a:endParaRPr lang="en-US" dirty="0"/>
          </a:p>
        </p:txBody>
      </p:sp>
      <p:pic>
        <p:nvPicPr>
          <p:cNvPr id="3" name="图片 2" descr="08a0f9749884dec72f122a50befafcd"/>
          <p:cNvPicPr>
            <a:picLocks noChangeAspect="1"/>
          </p:cNvPicPr>
          <p:nvPr/>
        </p:nvPicPr>
        <p:blipFill rotWithShape="1">
          <a:blip r:embed="rId3"/>
          <a:srcRect t="16209" r="72665" b="9727"/>
          <a:stretch/>
        </p:blipFill>
        <p:spPr>
          <a:xfrm>
            <a:off x="1927936" y="2030276"/>
            <a:ext cx="1954389" cy="4233252"/>
          </a:xfrm>
          <a:prstGeom prst="rect">
            <a:avLst/>
          </a:prstGeom>
        </p:spPr>
      </p:pic>
      <p:pic>
        <p:nvPicPr>
          <p:cNvPr id="4" name="图片 3" descr="56291ae5f0aa78f8bbbf53f0282f397"/>
          <p:cNvPicPr>
            <a:picLocks noChangeAspect="1"/>
          </p:cNvPicPr>
          <p:nvPr/>
        </p:nvPicPr>
        <p:blipFill rotWithShape="1">
          <a:blip r:embed="rId4"/>
          <a:srcRect t="16099" r="35498" b="6356"/>
          <a:stretch/>
        </p:blipFill>
        <p:spPr>
          <a:xfrm>
            <a:off x="6327613" y="2030276"/>
            <a:ext cx="4273227" cy="4227514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14</a:t>
            </a:fld>
            <a:endParaRPr lang="en-US" dirty="0"/>
          </a:p>
        </p:txBody>
      </p:sp>
      <p:pic>
        <p:nvPicPr>
          <p:cNvPr id="6" name="图片 5" descr="92dd7dec8b60e21ee9453d7b5deec0c"/>
          <p:cNvPicPr>
            <a:picLocks noChangeAspect="1"/>
          </p:cNvPicPr>
          <p:nvPr/>
        </p:nvPicPr>
        <p:blipFill rotWithShape="1">
          <a:blip r:embed="rId3"/>
          <a:srcRect l="2344" t="8989" r="62" b="53952"/>
          <a:stretch/>
        </p:blipFill>
        <p:spPr>
          <a:xfrm>
            <a:off x="917834" y="2599950"/>
            <a:ext cx="5731393" cy="2984297"/>
          </a:xfrm>
          <a:prstGeom prst="rect">
            <a:avLst/>
          </a:prstGeom>
        </p:spPr>
      </p:pic>
      <p:pic>
        <p:nvPicPr>
          <p:cNvPr id="7" name="图片 6" descr="92dd7dec8b60e21ee9453d7b5deec0c"/>
          <p:cNvPicPr>
            <a:picLocks noChangeAspect="1"/>
          </p:cNvPicPr>
          <p:nvPr/>
        </p:nvPicPr>
        <p:blipFill rotWithShape="1">
          <a:blip r:embed="rId3"/>
          <a:srcRect l="1937" t="45954" r="28339" b="9426"/>
          <a:stretch/>
        </p:blipFill>
        <p:spPr>
          <a:xfrm>
            <a:off x="6875748" y="2131617"/>
            <a:ext cx="4468161" cy="3920964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15</a:t>
            </a:fld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275" y="2066925"/>
            <a:ext cx="9315450" cy="420814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16</a:t>
            </a:fld>
            <a:endParaRPr lang="en-US" dirty="0"/>
          </a:p>
        </p:txBody>
      </p:sp>
      <p:pic>
        <p:nvPicPr>
          <p:cNvPr id="3" name="图片 2" descr="2e7019321ae9bcbe9bbddea919dc2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945" y="2186305"/>
            <a:ext cx="9817735" cy="40500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17</a:t>
            </a:fld>
            <a:endParaRPr lang="en-US" dirty="0"/>
          </a:p>
        </p:txBody>
      </p:sp>
      <p:pic>
        <p:nvPicPr>
          <p:cNvPr id="3" name="图片 2" descr="e21d4cdea0d767c7d48bab5f894449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020441"/>
            <a:ext cx="10561320" cy="423799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18</a:t>
            </a:fld>
            <a:endParaRPr lang="en-US" dirty="0"/>
          </a:p>
        </p:txBody>
      </p:sp>
      <p:pic>
        <p:nvPicPr>
          <p:cNvPr id="3" name="图片 2" descr="668b0192b7666c418d075c86cac72e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4515" y="2050664"/>
            <a:ext cx="8522970" cy="423926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19</a:t>
            </a:fld>
            <a:endParaRPr lang="en-US" dirty="0"/>
          </a:p>
        </p:txBody>
      </p:sp>
      <p:pic>
        <p:nvPicPr>
          <p:cNvPr id="3" name="图片 2" descr="8b6166a7332b7d4b11ea06afa4a10d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367" y="1925003"/>
            <a:ext cx="9674225" cy="452183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sz="4800" b="1" dirty="0">
                <a:latin typeface="宋体" panose="02010600030101010101" pitchFamily="2" charset="-122"/>
                <a:ea typeface="宋体" panose="02010600030101010101" pitchFamily="2" charset="-122"/>
              </a:rPr>
              <a:t>目录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b="1" smtClean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fld>
            <a:endParaRPr lang="en-US" b="1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79830" y="2014220"/>
            <a:ext cx="9991090" cy="4030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取值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译码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执行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存储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写回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流水线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仿真结果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sz="3200" b="1" dirty="0" err="1">
                <a:latin typeface="宋体" panose="02010600030101010101" pitchFamily="2" charset="-122"/>
                <a:ea typeface="宋体" panose="02010600030101010101" pitchFamily="2" charset="-122"/>
              </a:rPr>
              <a:t>main.c</a:t>
            </a:r>
            <a:r>
              <a:rPr lang="zh-CN" altLang="en-US" sz="3200" b="1" dirty="0">
                <a:latin typeface="宋体" panose="02010600030101010101" pitchFamily="2" charset="-122"/>
                <a:ea typeface="宋体" panose="02010600030101010101" pitchFamily="2" charset="-122"/>
              </a:rPr>
              <a:t>上板测试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20</a:t>
            </a:fld>
            <a:endParaRPr lang="en-US" dirty="0"/>
          </a:p>
        </p:txBody>
      </p:sp>
      <p:pic>
        <p:nvPicPr>
          <p:cNvPr id="4" name="图片 3" descr="37f63e4e78748d471432b5a18edcc0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1895" y="2051814"/>
            <a:ext cx="9869170" cy="421640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7.</a:t>
            </a:r>
            <a:r>
              <a:rPr lang="zh-CN" altLang="en-US" sz="4800" dirty="0"/>
              <a:t>仿真结果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21</a:t>
            </a:fld>
            <a:endParaRPr lang="en-US" dirty="0"/>
          </a:p>
        </p:txBody>
      </p:sp>
      <p:pic>
        <p:nvPicPr>
          <p:cNvPr id="3" name="图片 2" descr="d556f07e3ce6cfb4b4dffa22665da2b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7012" y="2002036"/>
            <a:ext cx="9197975" cy="436689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8.</a:t>
            </a:r>
            <a:r>
              <a:rPr lang="zh-CN" altLang="en-US" sz="4800" dirty="0"/>
              <a:t>main.s上板测试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22</a:t>
            </a:fld>
            <a:endParaRPr 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D1E582-1D92-4078-89C2-9CB9A345CC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82026" y="114414"/>
            <a:ext cx="8288908" cy="62238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>
                <a:sym typeface="+mn-ea"/>
              </a:rPr>
              <a:t>8.</a:t>
            </a:r>
            <a:r>
              <a:rPr lang="zh-CN" altLang="en-US" sz="4800" dirty="0"/>
              <a:t>main.s上板测试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23</a:t>
            </a:fld>
            <a:endParaRPr 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629" y="1934933"/>
            <a:ext cx="4742741" cy="444760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1.</a:t>
            </a:r>
            <a:r>
              <a:rPr lang="zh-CN" altLang="en-US" sz="4800" dirty="0"/>
              <a:t>取指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1164590" y="1992350"/>
            <a:ext cx="9991090" cy="16916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457200" algn="just" fontAlgn="auto">
              <a:buNone/>
            </a:pPr>
            <a:r>
              <a:rPr lang="en-US" altLang="zh-CN" sz="2400" dirty="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  <a:sym typeface="+mn-ea"/>
              </a:rPr>
              <a:t>    </a:t>
            </a:r>
            <a:r>
              <a:rPr lang="en-US" altLang="zh-CN" sz="2000" dirty="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  <a:sym typeface="+mn-ea"/>
              </a:rPr>
              <a:t>取指周期是指令周期的第一个阶段，也称取指令阶段。即控制单元执行程序的周期内，从存储</a:t>
            </a:r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  <a:sym typeface="+mn-ea"/>
              </a:rPr>
              <a:t>单</a:t>
            </a:r>
            <a:r>
              <a:rPr lang="en-US" altLang="zh-CN" sz="2000" dirty="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  <a:sym typeface="+mn-ea"/>
              </a:rPr>
              <a:t>元取出所要执行的指令的过程。PC取指令的地址经过CLK时钟信号变化成PCF（F是fetch的缩写），将地址由地址口写入instruction memory指令存储器</a:t>
            </a:r>
            <a:r>
              <a:rPr lang="zh-CN" altLang="en-US" sz="2000" dirty="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  <a:sym typeface="+mn-ea"/>
              </a:rPr>
              <a:t>，取出该指令。每条指令执行完毕后，增加4或增加跳转的offset，即为下一条指令存放地址。</a:t>
            </a:r>
          </a:p>
          <a:p>
            <a:endParaRPr lang="zh-CN" altLang="en-US" sz="2000" dirty="0"/>
          </a:p>
        </p:txBody>
      </p:sp>
      <p:pic>
        <p:nvPicPr>
          <p:cNvPr id="3" name="图片 2" descr="8233fa8bec7d2a4e981fb44c586effb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261745" y="3549650"/>
            <a:ext cx="2790190" cy="279019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13400" y="3618865"/>
            <a:ext cx="4427220" cy="26517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2.</a:t>
            </a:r>
            <a:r>
              <a:rPr lang="zh-CN" altLang="en-US" sz="4800" dirty="0"/>
              <a:t>译码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4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79830" y="2057400"/>
            <a:ext cx="10008870" cy="1383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    </a:t>
            </a:r>
            <a:r>
              <a:rPr lang="zh-CN" altLang="en-US" sz="20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经过取指模块后，再通过一个CLK信号进入译码模块。在指令译码阶段，指令译码器按照预定的指令格式，对取回的指令进行拆分和解释，识别区分出不同的指令类别以及各种获取操作数的方法。</a:t>
            </a:r>
          </a:p>
          <a:p>
            <a:endParaRPr lang="zh-CN" altLang="en-US" sz="2000">
              <a:latin typeface="新宋体" panose="02010609030101010101" pitchFamily="49" charset="-122"/>
              <a:ea typeface="新宋体" panose="02010609030101010101" pitchFamily="49" charset="-122"/>
              <a:cs typeface="新宋体" panose="02010609030101010101" pitchFamily="49" charset="-122"/>
            </a:endParaRPr>
          </a:p>
        </p:txBody>
      </p:sp>
      <p:pic>
        <p:nvPicPr>
          <p:cNvPr id="4" name="图片 3" descr="362f6e095573f013976f160be787ff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1269" y="2862407"/>
            <a:ext cx="3589462" cy="34792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2.</a:t>
            </a:r>
            <a:r>
              <a:rPr lang="zh-CN" altLang="en-US" sz="4800" dirty="0"/>
              <a:t>译码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5</a:t>
            </a:fld>
            <a:endParaRPr lang="en-US" dirty="0"/>
          </a:p>
        </p:txBody>
      </p:sp>
      <p:pic>
        <p:nvPicPr>
          <p:cNvPr id="6" name="图片 5" descr="d2438e7d9e1355655f3ab6397a3f5c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9706" y="2051018"/>
            <a:ext cx="11032588" cy="3900331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2.</a:t>
            </a:r>
            <a:r>
              <a:rPr lang="zh-CN" altLang="en-US" sz="4800" dirty="0"/>
              <a:t>译码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6</a:t>
            </a:fld>
            <a:endParaRPr lang="en-US" dirty="0"/>
          </a:p>
        </p:txBody>
      </p:sp>
      <p:pic>
        <p:nvPicPr>
          <p:cNvPr id="3" name="图片 2" descr="7a32b42947086a2cdd7bb4a15134b2c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014696"/>
            <a:ext cx="10096500" cy="415480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3.</a:t>
            </a:r>
            <a:r>
              <a:rPr lang="zh-CN" altLang="en-US" sz="4800" dirty="0"/>
              <a:t>执行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7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70305" y="2075815"/>
            <a:ext cx="1011872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    </a:t>
            </a:r>
            <a:r>
              <a:rPr lang="en-US" altLang="zh-CN" sz="20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在取指令和指令译码阶段之后，接着进入执行指令（Execute，EX）阶段</a:t>
            </a:r>
            <a:r>
              <a:rPr lang="zh-CN" altLang="en-US" sz="20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，执行模块主要的部件就是ALU（算术逻辑部件运算器），实际上cpu中绝大部分的计算操作都是在这个部件里面完成的。</a:t>
            </a:r>
          </a:p>
        </p:txBody>
      </p:sp>
      <p:pic>
        <p:nvPicPr>
          <p:cNvPr id="4" name="图片 3" descr="f515dd706487037f2d61b4020da63c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1776" y="2890494"/>
            <a:ext cx="2564970" cy="34439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3.</a:t>
            </a:r>
            <a:r>
              <a:rPr lang="zh-CN" altLang="en-US" sz="4800" dirty="0"/>
              <a:t>执行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8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70305" y="2075815"/>
            <a:ext cx="101187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 </a:t>
            </a:r>
            <a:endParaRPr lang="zh-CN" altLang="en-US" sz="2000">
              <a:latin typeface="新宋体" panose="02010609030101010101" pitchFamily="49" charset="-122"/>
              <a:ea typeface="新宋体" panose="02010609030101010101" pitchFamily="49" charset="-122"/>
              <a:cs typeface="新宋体" panose="02010609030101010101" pitchFamily="49" charset="-122"/>
            </a:endParaRPr>
          </a:p>
        </p:txBody>
      </p:sp>
      <p:pic>
        <p:nvPicPr>
          <p:cNvPr id="6" name="图片 5" descr="8af4b632e875d82c0d0ff10f34ed4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970" y="1923414"/>
            <a:ext cx="3806825" cy="4460875"/>
          </a:xfrm>
          <a:prstGeom prst="rect">
            <a:avLst/>
          </a:prstGeom>
        </p:spPr>
      </p:pic>
      <p:pic>
        <p:nvPicPr>
          <p:cNvPr id="7" name="图片 6" descr="78d64ef8ed6d4bb5bf7f8783d22386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0118" y="2627311"/>
            <a:ext cx="7246620" cy="305308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4800" dirty="0"/>
              <a:t>3.</a:t>
            </a:r>
            <a:r>
              <a:rPr lang="zh-CN" altLang="en-US" sz="4800" dirty="0"/>
              <a:t>执行</a:t>
            </a: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9</a:t>
            </a:fld>
            <a:endParaRPr 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170305" y="2075815"/>
            <a:ext cx="1011872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>
                <a:latin typeface="新宋体" panose="02010609030101010101" pitchFamily="49" charset="-122"/>
                <a:ea typeface="新宋体" panose="02010609030101010101" pitchFamily="49" charset="-122"/>
                <a:cs typeface="新宋体" panose="02010609030101010101" pitchFamily="49" charset="-122"/>
              </a:rPr>
              <a:t> </a:t>
            </a:r>
            <a:endParaRPr lang="zh-CN" altLang="en-US" sz="2000">
              <a:latin typeface="新宋体" panose="02010609030101010101" pitchFamily="49" charset="-122"/>
              <a:ea typeface="新宋体" panose="02010609030101010101" pitchFamily="49" charset="-122"/>
              <a:cs typeface="新宋体" panose="02010609030101010101" pitchFamily="49" charset="-122"/>
            </a:endParaRPr>
          </a:p>
        </p:txBody>
      </p:sp>
      <p:pic>
        <p:nvPicPr>
          <p:cNvPr id="4" name="图片 3" descr="f50ea7452c0b483a830e2f4dc18389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28047" y="1951828"/>
            <a:ext cx="8335905" cy="4363731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UNIT_PLACING_PICTURE_USER_VIEWPORT" val="{&quot;height&quot;:6216,&quot;width&quot;:6216}"/>
</p:tagLst>
</file>

<file path=ppt/theme/theme1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{7ECF5FD2-BC17-4F32-88D4-EF52BE3EE881}tf56160789_win32</Template>
  <TotalTime>63</TotalTime>
  <Words>659</Words>
  <Application>Microsoft Office PowerPoint</Application>
  <PresentationFormat>宽屏</PresentationFormat>
  <Paragraphs>127</Paragraphs>
  <Slides>23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30" baseType="lpstr">
      <vt:lpstr>Microsoft YaHei UI</vt:lpstr>
      <vt:lpstr>宋体</vt:lpstr>
      <vt:lpstr>微软雅黑</vt:lpstr>
      <vt:lpstr>新宋体</vt:lpstr>
      <vt:lpstr>Calibri</vt:lpstr>
      <vt:lpstr>Franklin Gothic Book</vt:lpstr>
      <vt:lpstr>1_RetrospectVTI</vt:lpstr>
      <vt:lpstr>基于RISC-V的单周期CPU的设计</vt:lpstr>
      <vt:lpstr>目录</vt:lpstr>
      <vt:lpstr>1.取指</vt:lpstr>
      <vt:lpstr>2.译码</vt:lpstr>
      <vt:lpstr>2.译码</vt:lpstr>
      <vt:lpstr>2.译码</vt:lpstr>
      <vt:lpstr>3.执行</vt:lpstr>
      <vt:lpstr>3.执行</vt:lpstr>
      <vt:lpstr>3.执行</vt:lpstr>
      <vt:lpstr>4.访存</vt:lpstr>
      <vt:lpstr>5.写回</vt:lpstr>
      <vt:lpstr>6.流水线</vt:lpstr>
      <vt:lpstr>7.仿真结果</vt:lpstr>
      <vt:lpstr>7.仿真结果</vt:lpstr>
      <vt:lpstr>7.仿真结果</vt:lpstr>
      <vt:lpstr>7.仿真结果</vt:lpstr>
      <vt:lpstr>7.仿真结果</vt:lpstr>
      <vt:lpstr>7.仿真结果</vt:lpstr>
      <vt:lpstr>7.仿真结果</vt:lpstr>
      <vt:lpstr>7.仿真结果</vt:lpstr>
      <vt:lpstr>7.仿真结果</vt:lpstr>
      <vt:lpstr>8.main.s上板测试</vt:lpstr>
      <vt:lpstr>8.main.s上板测试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Personalized Nutrition and Non-alcoholic Fatter Liver Disease Treatment in Obese Children</dc:title>
  <dc:creator>aha213</dc:creator>
  <cp:lastModifiedBy>CHENGSHANG LYU</cp:lastModifiedBy>
  <cp:revision>56</cp:revision>
  <dcterms:created xsi:type="dcterms:W3CDTF">2021-12-08T04:28:00Z</dcterms:created>
  <dcterms:modified xsi:type="dcterms:W3CDTF">2021-12-12T08:37:21Z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130B31A230B441E9BFE8EA949DA3EEBB</vt:lpwstr>
  </property>
  <property fmtid="{D5CDD505-2E9C-101B-9397-08002B2CF9AE}" pid="3" name="KSOProductBuildVer">
    <vt:lpwstr>2052-11.1.0.10667</vt:lpwstr>
  </property>
</Properties>
</file>

<file path=docProps/thumbnail.jpeg>
</file>